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75" r:id="rId2"/>
    <p:sldId id="257" r:id="rId3"/>
    <p:sldId id="270" r:id="rId4"/>
    <p:sldId id="274" r:id="rId5"/>
    <p:sldId id="259" r:id="rId6"/>
    <p:sldId id="261" r:id="rId7"/>
    <p:sldId id="262" r:id="rId8"/>
    <p:sldId id="264" r:id="rId9"/>
    <p:sldId id="263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CC"/>
    <a:srgbClr val="000099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424" autoAdjust="0"/>
    <p:restoredTop sz="94660"/>
  </p:normalViewPr>
  <p:slideViewPr>
    <p:cSldViewPr>
      <p:cViewPr>
        <p:scale>
          <a:sx n="75" d="100"/>
          <a:sy n="75" d="100"/>
        </p:scale>
        <p:origin x="-38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F2AB0-81E1-43C9-9BF3-702E6B8E2E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DDF56-D9EB-4707-AACF-ACDAF8216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04E8E-E8E9-408A-A35D-7F7F8C6C3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04DCE-93D3-422E-8A47-7CADEF697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C955A-D3E8-47EE-A3E3-28AA9E1BA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BE55C-31D1-4D21-BA7F-51C1CB87F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60928-E8F2-4B19-BFAE-639C3E1D1E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E8FBB-9A53-4C45-B112-818A5D463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2C98B-0408-4774-B2A2-11956EF290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C2F55-2D3C-43EA-BFA5-B7A370EBEA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0E7C3-3774-4548-816E-41F92EDDD0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79548-7848-4037-8874-98DA1FEEF3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7AEA0A1-1BAE-49D9-A9B2-EF575ECF2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WordArt 7"/>
          <p:cNvSpPr>
            <a:spLocks noChangeArrowheads="1" noChangeShapeType="1" noTextEdit="1"/>
          </p:cNvSpPr>
          <p:nvPr/>
        </p:nvSpPr>
        <p:spPr bwMode="auto">
          <a:xfrm>
            <a:off x="3505200" y="2209800"/>
            <a:ext cx="19621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Toán:  Lớp 4</a:t>
            </a:r>
          </a:p>
        </p:txBody>
      </p:sp>
      <p:grpSp>
        <p:nvGrpSpPr>
          <p:cNvPr id="2051" name="Group 11"/>
          <p:cNvGrpSpPr>
            <a:grpSpLocks/>
          </p:cNvGrpSpPr>
          <p:nvPr/>
        </p:nvGrpSpPr>
        <p:grpSpPr bwMode="auto">
          <a:xfrm>
            <a:off x="1295400" y="1219200"/>
            <a:ext cx="6400800" cy="1076325"/>
            <a:chOff x="2350" y="1008"/>
            <a:chExt cx="1826" cy="534"/>
          </a:xfrm>
        </p:grpSpPr>
        <p:pic>
          <p:nvPicPr>
            <p:cNvPr id="2064" name="Picture 12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5" name="Picture 13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6" name="Picture 14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7" name="Picture 15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52" name="Picture 16" descr="SPARKLES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3962400"/>
            <a:ext cx="6127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17" descr="SPARKLES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4038600"/>
            <a:ext cx="6127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8" descr="SPARKLES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5029200"/>
            <a:ext cx="6127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9" descr="SPARKLES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2514600"/>
            <a:ext cx="6127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9" name="WordArt 7"/>
          <p:cNvSpPr>
            <a:spLocks noChangeArrowheads="1" noChangeShapeType="1" noTextEdit="1"/>
          </p:cNvSpPr>
          <p:nvPr/>
        </p:nvSpPr>
        <p:spPr bwMode="auto">
          <a:xfrm>
            <a:off x="1066800" y="2895600"/>
            <a:ext cx="7010400" cy="885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ÔN TẬP VỀ TÌM HAI SỐ KHI BIẾT TỔNG VÀ HIỆU CỦA HAI SỐ ĐÓ </a:t>
            </a:r>
          </a:p>
        </p:txBody>
      </p:sp>
      <p:grpSp>
        <p:nvGrpSpPr>
          <p:cNvPr id="2057" name="Group 19"/>
          <p:cNvGrpSpPr>
            <a:grpSpLocks/>
          </p:cNvGrpSpPr>
          <p:nvPr/>
        </p:nvGrpSpPr>
        <p:grpSpPr bwMode="auto">
          <a:xfrm>
            <a:off x="0" y="-76200"/>
            <a:ext cx="9144000" cy="7010400"/>
            <a:chOff x="-25" y="-54"/>
            <a:chExt cx="5806" cy="4433"/>
          </a:xfrm>
        </p:grpSpPr>
        <p:pic>
          <p:nvPicPr>
            <p:cNvPr id="2058" name="Picture 20" descr="!hp8ls2l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92" y="3785"/>
              <a:ext cx="2208" cy="5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21" descr="!hp8ls2l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2688" y="3752"/>
              <a:ext cx="1776" cy="5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0" name="Picture 22" descr="snowcones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0"/>
              <a:ext cx="576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1" name="Picture 23" descr="snowcones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4176"/>
              <a:ext cx="576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2" name="Picture 24" descr="snowcones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-5400000">
              <a:off x="-2173" y="2122"/>
              <a:ext cx="4405" cy="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3" name="Picture 25" descr="snowcones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-5400000">
              <a:off x="3523" y="2094"/>
              <a:ext cx="4405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  <p:bldP spid="23555" grpId="1" animBg="1"/>
      <p:bldP spid="2356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86375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u="sng">
                <a:solidFill>
                  <a:srgbClr val="FF3300"/>
                </a:solidFill>
                <a:latin typeface="Times New Roman" pitchFamily="18" charset="0"/>
              </a:rPr>
              <a:t>Bài tập 4</a:t>
            </a:r>
          </a:p>
          <a:p>
            <a:r>
              <a:rPr lang="en-US" sz="2800" b="1">
                <a:solidFill>
                  <a:srgbClr val="000099"/>
                </a:solidFill>
                <a:latin typeface="Times New Roman" pitchFamily="18" charset="0"/>
              </a:rPr>
              <a:t>Trung bình cộng của hai số bằng 135. Biết một trong hai số là 246. Tìm số kia.</a:t>
            </a:r>
            <a:endParaRPr lang="en-US" sz="2800" b="1" u="sng">
              <a:solidFill>
                <a:srgbClr val="000099"/>
              </a:solidFill>
              <a:latin typeface="Times New Roman" pitchFamily="18" charset="0"/>
            </a:endParaRPr>
          </a:p>
          <a:p>
            <a:pPr algn="ctr"/>
            <a:endParaRPr lang="en-US" sz="2800" b="1" u="sng">
              <a:solidFill>
                <a:schemeClr val="accent2"/>
              </a:solidFill>
              <a:latin typeface="Times New Roman" pitchFamily="18" charset="0"/>
            </a:endParaRPr>
          </a:p>
          <a:p>
            <a:pPr algn="ctr"/>
            <a:endParaRPr lang="en-US" sz="2800" b="1" u="sng">
              <a:solidFill>
                <a:schemeClr val="accent2"/>
              </a:solidFill>
              <a:latin typeface="Times New Roman" pitchFamily="18" charset="0"/>
            </a:endParaRPr>
          </a:p>
          <a:p>
            <a:pPr algn="ctr"/>
            <a:r>
              <a:rPr lang="en-US" sz="2800" b="1" u="sng">
                <a:solidFill>
                  <a:srgbClr val="0000CC"/>
                </a:solidFill>
                <a:latin typeface="Times New Roman" pitchFamily="18" charset="0"/>
              </a:rPr>
              <a:t>Bài giải</a:t>
            </a:r>
            <a:r>
              <a:rPr lang="en-US" sz="2800">
                <a:solidFill>
                  <a:srgbClr val="0000CC"/>
                </a:solidFill>
                <a:latin typeface="Times New Roman" pitchFamily="18" charset="0"/>
              </a:rPr>
              <a:t>:</a:t>
            </a:r>
          </a:p>
          <a:p>
            <a:pPr algn="ctr"/>
            <a:r>
              <a:rPr lang="en-US" sz="2800" b="1" i="1">
                <a:solidFill>
                  <a:srgbClr val="0000CC"/>
                </a:solidFill>
                <a:latin typeface="Times New Roman" pitchFamily="18" charset="0"/>
              </a:rPr>
              <a:t>Tổng của hai số đó là:</a:t>
            </a:r>
          </a:p>
          <a:p>
            <a:pPr algn="ctr"/>
            <a:r>
              <a:rPr lang="en-US" sz="2800">
                <a:solidFill>
                  <a:srgbClr val="0000CC"/>
                </a:solidFill>
                <a:latin typeface="Times New Roman" pitchFamily="18" charset="0"/>
              </a:rPr>
              <a:t>135 x  2 = 270</a:t>
            </a:r>
          </a:p>
          <a:p>
            <a:pPr algn="ctr"/>
            <a:r>
              <a:rPr lang="en-US" sz="2800" b="1" i="1">
                <a:solidFill>
                  <a:srgbClr val="0000CC"/>
                </a:solidFill>
                <a:latin typeface="Times New Roman" pitchFamily="18" charset="0"/>
              </a:rPr>
              <a:t>Số phải tìm là:</a:t>
            </a:r>
          </a:p>
          <a:p>
            <a:pPr algn="ctr"/>
            <a:r>
              <a:rPr lang="en-US" sz="2800">
                <a:solidFill>
                  <a:srgbClr val="0000CC"/>
                </a:solidFill>
                <a:latin typeface="Times New Roman" pitchFamily="18" charset="0"/>
              </a:rPr>
              <a:t>270 – 246 = 24 </a:t>
            </a:r>
          </a:p>
          <a:p>
            <a:pPr algn="ctr"/>
            <a:r>
              <a:rPr lang="en-US" sz="2800">
                <a:solidFill>
                  <a:srgbClr val="0000CC"/>
                </a:solidFill>
                <a:latin typeface="Times New Roman" pitchFamily="18" charset="0"/>
              </a:rPr>
              <a:t>                          </a:t>
            </a:r>
            <a:r>
              <a:rPr lang="en-US" sz="2800" b="1" u="sng">
                <a:solidFill>
                  <a:srgbClr val="0000CC"/>
                </a:solidFill>
                <a:latin typeface="Times New Roman" pitchFamily="18" charset="0"/>
              </a:rPr>
              <a:t>Đáp số</a:t>
            </a:r>
            <a:r>
              <a:rPr lang="en-US" sz="2800">
                <a:solidFill>
                  <a:srgbClr val="0000CC"/>
                </a:solidFill>
                <a:latin typeface="Times New Roman" pitchFamily="18" charset="0"/>
              </a:rPr>
              <a:t>:  24</a:t>
            </a:r>
            <a:r>
              <a:rPr lang="en-US" sz="2800">
                <a:solidFill>
                  <a:schemeClr val="accent2"/>
                </a:solidFill>
                <a:latin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  <a:latin typeface="Times New Roman" pitchFamily="18" charset="0"/>
              </a:rPr>
              <a:t>  </a:t>
            </a:r>
          </a:p>
          <a:p>
            <a:pPr>
              <a:spcBef>
                <a:spcPct val="50000"/>
              </a:spcBef>
            </a:pPr>
            <a:endParaRPr lang="en-US" sz="28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endParaRPr lang="en-US" sz="2800">
              <a:solidFill>
                <a:srgbClr val="000099"/>
              </a:solidFill>
            </a:endParaRPr>
          </a:p>
          <a:p>
            <a:pPr>
              <a:spcBef>
                <a:spcPct val="50000"/>
              </a:spcBef>
            </a:pPr>
            <a:endParaRPr lang="en-US" sz="2800">
              <a:solidFill>
                <a:srgbClr val="000099"/>
              </a:solidFill>
            </a:endParaRPr>
          </a:p>
          <a:p>
            <a:pPr>
              <a:spcBef>
                <a:spcPct val="50000"/>
              </a:spcBef>
            </a:pPr>
            <a:endParaRPr lang="en-US" sz="2800"/>
          </a:p>
          <a:p>
            <a:pPr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12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2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2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2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2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7366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FF3300"/>
                </a:solidFill>
                <a:latin typeface="Times New Roman" pitchFamily="18" charset="0"/>
              </a:rPr>
              <a:t>Bài tập 5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	</a:t>
            </a:r>
            <a:r>
              <a:rPr lang="en-US" sz="2800">
                <a:solidFill>
                  <a:srgbClr val="FF3300"/>
                </a:solidFill>
                <a:latin typeface="Times New Roman" pitchFamily="18" charset="0"/>
              </a:rPr>
              <a:t>Tìm hai số biết tổng của chúng bằng số lớn nhất có ba chữ số và hiệu của hai số đó bằng số lớn nhất có hai chữ số</a:t>
            </a:r>
            <a:endParaRPr lang="en-US" sz="2800">
              <a:solidFill>
                <a:srgbClr val="000099"/>
              </a:solidFill>
              <a:latin typeface="Times New Roman" pitchFamily="18" charset="0"/>
            </a:endParaRPr>
          </a:p>
          <a:p>
            <a:pPr lvl="1" algn="ctr">
              <a:spcBef>
                <a:spcPct val="50000"/>
              </a:spcBef>
            </a:pPr>
            <a:r>
              <a:rPr lang="en-US" sz="2700" u="sng">
                <a:solidFill>
                  <a:srgbClr val="000099"/>
                </a:solidFill>
                <a:latin typeface="Times New Roman" pitchFamily="18" charset="0"/>
              </a:rPr>
              <a:t>Bài giải</a:t>
            </a:r>
          </a:p>
          <a:p>
            <a:pPr lvl="1" algn="ctr">
              <a:spcBef>
                <a:spcPct val="50000"/>
              </a:spcBef>
            </a:pPr>
            <a:r>
              <a:rPr lang="en-US" sz="2700">
                <a:solidFill>
                  <a:srgbClr val="000099"/>
                </a:solidFill>
                <a:latin typeface="Times New Roman" pitchFamily="18" charset="0"/>
              </a:rPr>
              <a:t>Số lớn nhất có ba chữ số la:  999</a:t>
            </a:r>
          </a:p>
          <a:p>
            <a:pPr lvl="1" algn="ctr">
              <a:spcBef>
                <a:spcPct val="50000"/>
              </a:spcBef>
            </a:pPr>
            <a:r>
              <a:rPr lang="en-US" sz="2700">
                <a:solidFill>
                  <a:srgbClr val="000099"/>
                </a:solidFill>
                <a:latin typeface="Times New Roman" pitchFamily="18" charset="0"/>
              </a:rPr>
              <a:t>Do đó tổng của hai số đó là:  999</a:t>
            </a:r>
          </a:p>
          <a:p>
            <a:pPr lvl="1" algn="ctr">
              <a:spcBef>
                <a:spcPct val="50000"/>
              </a:spcBef>
            </a:pPr>
            <a:r>
              <a:rPr lang="en-US" sz="2700">
                <a:solidFill>
                  <a:srgbClr val="000099"/>
                </a:solidFill>
                <a:latin typeface="Times New Roman" pitchFamily="18" charset="0"/>
              </a:rPr>
              <a:t>Số lớn nhất có hai chữ số là:    99</a:t>
            </a:r>
          </a:p>
          <a:p>
            <a:pPr lvl="1" algn="ctr">
              <a:spcBef>
                <a:spcPct val="50000"/>
              </a:spcBef>
            </a:pPr>
            <a:r>
              <a:rPr lang="en-US" sz="2700">
                <a:solidFill>
                  <a:srgbClr val="000099"/>
                </a:solidFill>
                <a:latin typeface="Times New Roman" pitchFamily="18" charset="0"/>
              </a:rPr>
              <a:t>Do đó hiệu của hai số là:         99</a:t>
            </a:r>
          </a:p>
          <a:p>
            <a:pPr lvl="1" algn="ctr">
              <a:spcBef>
                <a:spcPct val="50000"/>
              </a:spcBef>
            </a:pPr>
            <a:r>
              <a:rPr lang="en-US" sz="2700">
                <a:solidFill>
                  <a:srgbClr val="000099"/>
                </a:solidFill>
                <a:latin typeface="Times New Roman" pitchFamily="18" charset="0"/>
              </a:rPr>
              <a:t>Số bé là:    ( 999 – 99 ) : 2 = 450</a:t>
            </a:r>
          </a:p>
          <a:p>
            <a:pPr lvl="1" algn="ctr">
              <a:spcBef>
                <a:spcPct val="50000"/>
              </a:spcBef>
            </a:pPr>
            <a:r>
              <a:rPr lang="en-US" sz="2700">
                <a:solidFill>
                  <a:srgbClr val="000099"/>
                </a:solidFill>
                <a:latin typeface="Times New Roman" pitchFamily="18" charset="0"/>
              </a:rPr>
              <a:t>Số lớn là:             </a:t>
            </a:r>
            <a:r>
              <a:rPr lang="en-US" sz="2700">
                <a:solidFill>
                  <a:srgbClr val="000099"/>
                </a:solidFill>
              </a:rPr>
              <a:t>450 + 99 = 549 </a:t>
            </a:r>
          </a:p>
          <a:p>
            <a:pPr algn="ctr"/>
            <a:r>
              <a:rPr lang="en-US" sz="280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>
                <a:solidFill>
                  <a:srgbClr val="000099"/>
                </a:solidFill>
              </a:rPr>
              <a:t>                    </a:t>
            </a:r>
            <a:r>
              <a:rPr lang="en-US" sz="2700" b="1" u="sng">
                <a:solidFill>
                  <a:srgbClr val="000099"/>
                </a:solidFill>
              </a:rPr>
              <a:t>Đáp số</a:t>
            </a:r>
            <a:r>
              <a:rPr lang="en-US" sz="2700">
                <a:solidFill>
                  <a:srgbClr val="000099"/>
                </a:solidFill>
              </a:rPr>
              <a:t>:    </a:t>
            </a:r>
            <a:r>
              <a:rPr lang="en-US" sz="2700">
                <a:solidFill>
                  <a:srgbClr val="000099"/>
                </a:solidFill>
                <a:latin typeface="Times New Roman" pitchFamily="18" charset="0"/>
              </a:rPr>
              <a:t>Số bé:   450</a:t>
            </a:r>
          </a:p>
          <a:p>
            <a:pPr algn="ctr"/>
            <a:r>
              <a:rPr lang="en-US" sz="2700">
                <a:solidFill>
                  <a:srgbClr val="000099"/>
                </a:solidFill>
                <a:latin typeface="Times New Roman" pitchFamily="18" charset="0"/>
              </a:rPr>
              <a:t>                                       Số lớn: 549</a:t>
            </a:r>
          </a:p>
          <a:p>
            <a:pPr algn="ctr">
              <a:spcBef>
                <a:spcPct val="50000"/>
              </a:spcBef>
            </a:pPr>
            <a:r>
              <a:rPr lang="en-US" sz="2700">
                <a:solidFill>
                  <a:srgbClr val="000099"/>
                </a:solidFill>
                <a:latin typeface="Times New Roman" pitchFamily="18" charset="0"/>
              </a:rPr>
              <a:t>                                       </a:t>
            </a:r>
            <a:endParaRPr lang="en-US" sz="2800"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13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500"/>
                                        <p:tgtEl>
                                          <p:spTgt spid="133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3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3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3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3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 tmFilter="0,0; .5, 1; 1, 1"/>
                                        <p:tgtEl>
                                          <p:spTgt spid="133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3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3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3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3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 tmFilter="0,0; .5, 1; 1, 1"/>
                                        <p:tgtEl>
                                          <p:spTgt spid="133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69246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                              </a:t>
            </a:r>
            <a:r>
              <a:rPr lang="en-US" sz="2800" b="1" i="1" u="sng">
                <a:solidFill>
                  <a:srgbClr val="000099"/>
                </a:solidFill>
                <a:latin typeface="Times New Roman" pitchFamily="18" charset="0"/>
              </a:rPr>
              <a:t>Dặn dò</a:t>
            </a:r>
            <a:r>
              <a:rPr lang="en-US" sz="2800" b="1" i="1">
                <a:solidFill>
                  <a:srgbClr val="000099"/>
                </a:solidFill>
                <a:latin typeface="Times New Roman" pitchFamily="18" charset="0"/>
              </a:rPr>
              <a:t>:</a:t>
            </a:r>
          </a:p>
          <a:p>
            <a:r>
              <a:rPr lang="en-US" sz="2800">
                <a:solidFill>
                  <a:srgbClr val="000099"/>
                </a:solidFill>
                <a:latin typeface="Times New Roman" pitchFamily="18" charset="0"/>
              </a:rPr>
              <a:t>+ Chuẩn bị bài: Ôn tập tìm hai số khi biết tổng hoặc hiệu và tỉ số của hai số đó.  </a:t>
            </a:r>
          </a:p>
          <a:p>
            <a:endParaRPr lang="en-US" sz="2800">
              <a:solidFill>
                <a:srgbClr val="000099"/>
              </a:solidFill>
              <a:latin typeface="Times New Roman" pitchFamily="18" charset="0"/>
            </a:endParaRPr>
          </a:p>
          <a:p>
            <a:endParaRPr lang="en-US" sz="2800">
              <a:solidFill>
                <a:srgbClr val="000099"/>
              </a:solidFill>
              <a:latin typeface="Times New Roman" pitchFamily="18" charset="0"/>
            </a:endParaRPr>
          </a:p>
          <a:p>
            <a:endParaRPr lang="en-US" sz="2800">
              <a:solidFill>
                <a:srgbClr val="000099"/>
              </a:solidFill>
              <a:latin typeface="Times New Roman" pitchFamily="18" charset="0"/>
            </a:endParaRPr>
          </a:p>
          <a:p>
            <a:endParaRPr lang="en-US" sz="2800">
              <a:solidFill>
                <a:srgbClr val="000099"/>
              </a:solidFill>
              <a:latin typeface="Times New Roman" pitchFamily="18" charset="0"/>
            </a:endParaRPr>
          </a:p>
          <a:p>
            <a:endParaRPr lang="en-US" sz="2800">
              <a:solidFill>
                <a:srgbClr val="000099"/>
              </a:solidFill>
              <a:latin typeface="Times New Roman" pitchFamily="18" charset="0"/>
            </a:endParaRPr>
          </a:p>
          <a:p>
            <a:endParaRPr lang="en-US" sz="2800">
              <a:solidFill>
                <a:srgbClr val="000099"/>
              </a:solidFill>
              <a:latin typeface="Times New Roman" pitchFamily="18" charset="0"/>
            </a:endParaRPr>
          </a:p>
          <a:p>
            <a:endParaRPr lang="en-US" sz="2800">
              <a:latin typeface="Times New Roman" pitchFamily="18" charset="0"/>
            </a:endParaRPr>
          </a:p>
          <a:p>
            <a:endParaRPr lang="en-US" sz="2800">
              <a:latin typeface="Times New Roman" pitchFamily="18" charset="0"/>
            </a:endParaRPr>
          </a:p>
          <a:p>
            <a:endParaRPr lang="en-US" sz="2800">
              <a:latin typeface="Times New Roman" pitchFamily="18" charset="0"/>
            </a:endParaRPr>
          </a:p>
          <a:p>
            <a:endParaRPr lang="en-US" sz="2800">
              <a:latin typeface="Times New Roman" pitchFamily="18" charset="0"/>
            </a:endParaRPr>
          </a:p>
          <a:p>
            <a:endParaRPr lang="en-US" sz="2800">
              <a:latin typeface="Times New Roman" pitchFamily="18" charset="0"/>
            </a:endParaRPr>
          </a:p>
          <a:p>
            <a:endParaRPr lang="en-US" sz="2800">
              <a:latin typeface="Times New Roman" pitchFamily="18" charset="0"/>
            </a:endParaRPr>
          </a:p>
          <a:p>
            <a:endParaRPr lang="en-US" sz="28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8087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>
                <a:solidFill>
                  <a:srgbClr val="000099"/>
                </a:solidFill>
                <a:latin typeface="Times New Roman" pitchFamily="18" charset="0"/>
              </a:rPr>
              <a:t>Kiểm tra bài cũ:</a:t>
            </a:r>
            <a:endParaRPr lang="en-US" sz="2800" b="1" u="sng">
              <a:solidFill>
                <a:srgbClr val="000099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  <a:latin typeface="Times New Roman" pitchFamily="18" charset="0"/>
              </a:rPr>
              <a:t>HS1: Tìm số trung bình cộng của các số sau: 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  <a:latin typeface="Times New Roman" pitchFamily="18" charset="0"/>
              </a:rPr>
              <a:t>		    635, 423 và 3457</a:t>
            </a:r>
          </a:p>
          <a:p>
            <a:pPr>
              <a:spcBef>
                <a:spcPct val="50000"/>
              </a:spcBef>
            </a:pPr>
            <a:endParaRPr lang="en-US" sz="500">
              <a:solidFill>
                <a:srgbClr val="000099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FF3300"/>
                </a:solidFill>
                <a:latin typeface="Times New Roman" pitchFamily="18" charset="0"/>
              </a:rPr>
              <a:t>Đáp án:</a:t>
            </a:r>
            <a:r>
              <a:rPr lang="en-US" sz="2800">
                <a:solidFill>
                  <a:srgbClr val="000099"/>
                </a:solidFill>
                <a:latin typeface="Times New Roman" pitchFamily="18" charset="0"/>
              </a:rPr>
              <a:t>   635 + 423 + 3457 = 4515 : 3 = 1505</a:t>
            </a:r>
          </a:p>
          <a:p>
            <a:pPr>
              <a:spcBef>
                <a:spcPct val="50000"/>
              </a:spcBef>
            </a:pPr>
            <a:endParaRPr lang="en-US" sz="1000">
              <a:solidFill>
                <a:srgbClr val="000099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  <a:latin typeface="Times New Roman" pitchFamily="18" charset="0"/>
              </a:rPr>
              <a:t>HS2: Nêu cách tìm số trung bình cộng của nhiều số?</a:t>
            </a:r>
          </a:p>
          <a:p>
            <a:pPr>
              <a:spcBef>
                <a:spcPct val="50000"/>
              </a:spcBef>
            </a:pPr>
            <a:endParaRPr lang="en-US" sz="900">
              <a:solidFill>
                <a:srgbClr val="000099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FF3300"/>
                </a:solidFill>
                <a:latin typeface="Times New Roman" pitchFamily="18" charset="0"/>
              </a:rPr>
              <a:t>Đáp án:</a:t>
            </a:r>
            <a:r>
              <a:rPr lang="en-US" sz="2800">
                <a:solidFill>
                  <a:srgbClr val="000099"/>
                </a:solidFill>
                <a:latin typeface="Times New Roman" pitchFamily="18" charset="0"/>
              </a:rPr>
              <a:t> Muốn tìm số trung bình cộng của nhiều số, ta tính tổng các số đó, rồi chia tổng đó cho các số hạng.</a:t>
            </a:r>
          </a:p>
          <a:p>
            <a:pPr>
              <a:spcBef>
                <a:spcPct val="50000"/>
              </a:spcBef>
            </a:pPr>
            <a:endParaRPr lang="en-US" sz="2800">
              <a:solidFill>
                <a:srgbClr val="000099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800">
              <a:solidFill>
                <a:srgbClr val="000099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endParaRPr lang="en-US" sz="2800">
              <a:solidFill>
                <a:srgbClr val="000099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800">
              <a:solidFill>
                <a:srgbClr val="000099"/>
              </a:solidFill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0485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                                  </a:t>
            </a:r>
            <a:endParaRPr lang="en-US" sz="2800" b="1" i="1"/>
          </a:p>
          <a:p>
            <a:r>
              <a:rPr lang="en-US" sz="2800"/>
              <a:t> </a:t>
            </a:r>
          </a:p>
          <a:p>
            <a:pPr algn="ctr"/>
            <a:r>
              <a:rPr lang="en-US" sz="3600" b="1" u="sng">
                <a:solidFill>
                  <a:srgbClr val="FF3300"/>
                </a:solidFill>
                <a:latin typeface="Times New Roman" pitchFamily="18" charset="0"/>
              </a:rPr>
              <a:t>Toán:</a:t>
            </a:r>
          </a:p>
          <a:p>
            <a:pPr algn="ctr"/>
            <a:endParaRPr lang="en-US" sz="3600" b="1" u="sng">
              <a:solidFill>
                <a:srgbClr val="FF3300"/>
              </a:solidFill>
              <a:latin typeface="Times New Roman" pitchFamily="18" charset="0"/>
            </a:endParaRPr>
          </a:p>
          <a:p>
            <a:pPr algn="ctr"/>
            <a:r>
              <a:rPr lang="en-US" sz="3600" b="1">
                <a:latin typeface="Times New Roman" pitchFamily="18" charset="0"/>
              </a:rPr>
              <a:t>ÔN TẬP VỀ TÌM HAI SỐ KHI BIẾT </a:t>
            </a:r>
          </a:p>
          <a:p>
            <a:pPr algn="ctr"/>
            <a:r>
              <a:rPr lang="en-US" sz="3600" b="1">
                <a:latin typeface="Times New Roman" pitchFamily="18" charset="0"/>
              </a:rPr>
              <a:t>TỔNG VÀ HIỆU CỦA HAI SỐ ĐÓ</a:t>
            </a:r>
          </a:p>
          <a:p>
            <a:endParaRPr lang="en-US" sz="2800">
              <a:latin typeface="Times New Roman" pitchFamily="18" charset="0"/>
            </a:endParaRPr>
          </a:p>
          <a:p>
            <a:endParaRPr lang="en-US" sz="2800">
              <a:latin typeface="Times New Roman" pitchFamily="18" charset="0"/>
            </a:endParaRPr>
          </a:p>
          <a:p>
            <a:endParaRPr lang="en-US" sz="2800">
              <a:latin typeface="Times New Roman" pitchFamily="18" charset="0"/>
            </a:endParaRPr>
          </a:p>
          <a:p>
            <a:endParaRPr lang="en-US" sz="2800">
              <a:latin typeface="Times New Roman" pitchFamily="18" charset="0"/>
            </a:endParaRPr>
          </a:p>
          <a:p>
            <a:endParaRPr lang="en-US" sz="2800">
              <a:latin typeface="Times New Roman" pitchFamily="18" charset="0"/>
            </a:endParaRPr>
          </a:p>
          <a:p>
            <a:endParaRPr lang="en-US" sz="2800">
              <a:latin typeface="Times New Roman" pitchFamily="18" charset="0"/>
            </a:endParaRPr>
          </a:p>
          <a:p>
            <a:endParaRPr lang="en-US" sz="2800">
              <a:latin typeface="Times New Roman" pitchFamily="18" charset="0"/>
            </a:endParaRPr>
          </a:p>
          <a:p>
            <a:endParaRPr lang="en-US" sz="2800">
              <a:latin typeface="Times New Roman" pitchFamily="18" charset="0"/>
            </a:endParaRPr>
          </a:p>
          <a:p>
            <a:endParaRPr lang="en-US" sz="28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12725" y="296863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93599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</a:t>
            </a:r>
          </a:p>
          <a:p>
            <a:pPr algn="ctr"/>
            <a:r>
              <a:rPr lang="en-US" sz="3200" b="1" u="sng">
                <a:solidFill>
                  <a:srgbClr val="FF3300"/>
                </a:solidFill>
              </a:rPr>
              <a:t>Toán:</a:t>
            </a:r>
          </a:p>
          <a:p>
            <a:endParaRPr lang="en-US" sz="1400" b="1" u="sng">
              <a:solidFill>
                <a:srgbClr val="FF3300"/>
              </a:solidFill>
            </a:endParaRPr>
          </a:p>
          <a:p>
            <a:pPr algn="ctr"/>
            <a:r>
              <a:rPr lang="en-US" sz="2400" b="1"/>
              <a:t>ÔN TẬP VỀ TÌM HAI SỐ KHI BIẾT </a:t>
            </a:r>
          </a:p>
          <a:p>
            <a:pPr algn="ctr"/>
            <a:r>
              <a:rPr lang="en-US" sz="2400" b="1"/>
              <a:t>TỔNG VÀ HIỆU CỦA HAI SỐ ĐÓ</a:t>
            </a:r>
            <a:endParaRPr lang="en-US" sz="2800" b="1" u="sng">
              <a:solidFill>
                <a:srgbClr val="000099"/>
              </a:solidFill>
            </a:endParaRPr>
          </a:p>
          <a:p>
            <a:endParaRPr lang="en-US" sz="2800">
              <a:solidFill>
                <a:srgbClr val="000099"/>
              </a:solidFill>
            </a:endParaRPr>
          </a:p>
          <a:p>
            <a:r>
              <a:rPr lang="en-US" sz="2800">
                <a:solidFill>
                  <a:srgbClr val="000099"/>
                </a:solidFill>
              </a:rPr>
              <a:t>  </a:t>
            </a:r>
            <a:r>
              <a:rPr lang="en-US" sz="2800" u="sng">
                <a:solidFill>
                  <a:srgbClr val="FF3300"/>
                </a:solidFill>
              </a:rPr>
              <a:t>Bài tập 1</a:t>
            </a:r>
            <a:r>
              <a:rPr lang="en-US" sz="2800">
                <a:solidFill>
                  <a:srgbClr val="000099"/>
                </a:solidFill>
              </a:rPr>
              <a:t>: Viết số thích hợp vào ô trống:</a:t>
            </a:r>
          </a:p>
          <a:p>
            <a:endParaRPr lang="en-US" sz="2800">
              <a:solidFill>
                <a:srgbClr val="000099"/>
              </a:solidFill>
            </a:endParaRPr>
          </a:p>
          <a:p>
            <a:r>
              <a:rPr lang="en-US" sz="2800">
                <a:solidFill>
                  <a:srgbClr val="000099"/>
                </a:solidFill>
              </a:rPr>
              <a:t>                                                                    </a:t>
            </a:r>
          </a:p>
          <a:p>
            <a:r>
              <a:rPr lang="en-US" sz="2800">
                <a:solidFill>
                  <a:srgbClr val="000099"/>
                </a:solidFill>
              </a:rPr>
              <a:t>    </a:t>
            </a:r>
          </a:p>
          <a:p>
            <a:endParaRPr lang="en-US" sz="2800">
              <a:solidFill>
                <a:srgbClr val="000099"/>
              </a:solidFill>
            </a:endParaRPr>
          </a:p>
          <a:p>
            <a:endParaRPr lang="en-US" sz="2800">
              <a:solidFill>
                <a:srgbClr val="000099"/>
              </a:solidFill>
            </a:endParaRPr>
          </a:p>
          <a:p>
            <a:endParaRPr lang="en-US" sz="2800">
              <a:solidFill>
                <a:srgbClr val="000099"/>
              </a:solidFill>
            </a:endParaRPr>
          </a:p>
          <a:p>
            <a:endParaRPr lang="en-US" sz="1200">
              <a:solidFill>
                <a:srgbClr val="000099"/>
              </a:solidFill>
            </a:endParaRPr>
          </a:p>
          <a:p>
            <a:r>
              <a:rPr lang="en-US" sz="2800">
                <a:solidFill>
                  <a:srgbClr val="000099"/>
                </a:solidFill>
              </a:rPr>
              <a:t>- Hoạt động nhóm 4 làm vào phiếu bài tập.</a:t>
            </a:r>
          </a:p>
          <a:p>
            <a:r>
              <a:rPr lang="en-US" sz="2800">
                <a:solidFill>
                  <a:srgbClr val="000099"/>
                </a:solidFill>
              </a:rPr>
              <a:t>- Thời gian hoạt động 5 phút</a:t>
            </a:r>
          </a:p>
          <a:p>
            <a:endParaRPr lang="en-US" sz="2800">
              <a:solidFill>
                <a:srgbClr val="000099"/>
              </a:solidFill>
            </a:endParaRPr>
          </a:p>
          <a:p>
            <a:endParaRPr lang="en-US" sz="2800">
              <a:solidFill>
                <a:srgbClr val="000099"/>
              </a:solidFill>
            </a:endParaRPr>
          </a:p>
          <a:p>
            <a:pPr>
              <a:buFontTx/>
              <a:buChar char="•"/>
            </a:pPr>
            <a:endParaRPr lang="en-US" sz="2800">
              <a:solidFill>
                <a:srgbClr val="000099"/>
              </a:solidFill>
            </a:endParaRPr>
          </a:p>
          <a:p>
            <a:endParaRPr lang="en-US" sz="4000">
              <a:solidFill>
                <a:srgbClr val="000099"/>
              </a:solidFill>
            </a:endParaRPr>
          </a:p>
          <a:p>
            <a:pPr>
              <a:buFontTx/>
              <a:buChar char="•"/>
            </a:pPr>
            <a:endParaRPr lang="en-US" sz="2800">
              <a:solidFill>
                <a:srgbClr val="000099"/>
              </a:solidFill>
            </a:endParaRPr>
          </a:p>
          <a:p>
            <a:pPr>
              <a:buFontTx/>
              <a:buChar char="•"/>
            </a:pPr>
            <a:endParaRPr lang="en-US" sz="2800">
              <a:solidFill>
                <a:srgbClr val="000099"/>
              </a:solidFill>
            </a:endParaRPr>
          </a:p>
        </p:txBody>
      </p:sp>
      <p:graphicFrame>
        <p:nvGraphicFramePr>
          <p:cNvPr id="22680" name="Group 152"/>
          <p:cNvGraphicFramePr>
            <a:graphicFrameLocks noGrp="1"/>
          </p:cNvGraphicFramePr>
          <p:nvPr/>
        </p:nvGraphicFramePr>
        <p:xfrm>
          <a:off x="0" y="3124200"/>
          <a:ext cx="8382000" cy="2332038"/>
        </p:xfrm>
        <a:graphic>
          <a:graphicData uri="http://schemas.openxmlformats.org/drawingml/2006/table">
            <a:tbl>
              <a:tblPr/>
              <a:tblGrid>
                <a:gridCol w="2514600"/>
                <a:gridCol w="1905000"/>
                <a:gridCol w="2057400"/>
                <a:gridCol w="1905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Tổng hai số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1945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3271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Hiệu hai số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 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 493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Số lớn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Số bé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639" name="Text Box 111"/>
          <p:cNvSpPr txBox="1">
            <a:spLocks noChangeArrowheads="1"/>
          </p:cNvSpPr>
          <p:nvPr/>
        </p:nvSpPr>
        <p:spPr bwMode="auto">
          <a:xfrm>
            <a:off x="2552700" y="42418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180</a:t>
            </a:r>
          </a:p>
        </p:txBody>
      </p:sp>
      <p:sp>
        <p:nvSpPr>
          <p:cNvPr id="22640" name="Text Box 112"/>
          <p:cNvSpPr txBox="1">
            <a:spLocks noChangeArrowheads="1"/>
          </p:cNvSpPr>
          <p:nvPr/>
        </p:nvSpPr>
        <p:spPr bwMode="auto">
          <a:xfrm>
            <a:off x="2552700" y="4851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138</a:t>
            </a:r>
          </a:p>
        </p:txBody>
      </p:sp>
      <p:sp>
        <p:nvSpPr>
          <p:cNvPr id="22641" name="Text Box 113"/>
          <p:cNvSpPr txBox="1">
            <a:spLocks noChangeArrowheads="1"/>
          </p:cNvSpPr>
          <p:nvPr/>
        </p:nvSpPr>
        <p:spPr bwMode="auto">
          <a:xfrm>
            <a:off x="4457700" y="4246563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1016</a:t>
            </a:r>
          </a:p>
        </p:txBody>
      </p:sp>
      <p:sp>
        <p:nvSpPr>
          <p:cNvPr id="22642" name="Text Box 114"/>
          <p:cNvSpPr txBox="1">
            <a:spLocks noChangeArrowheads="1"/>
          </p:cNvSpPr>
          <p:nvPr/>
        </p:nvSpPr>
        <p:spPr bwMode="auto">
          <a:xfrm>
            <a:off x="4457700" y="4837113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  929</a:t>
            </a:r>
          </a:p>
        </p:txBody>
      </p:sp>
      <p:sp>
        <p:nvSpPr>
          <p:cNvPr id="22643" name="Text Box 115"/>
          <p:cNvSpPr txBox="1">
            <a:spLocks noChangeArrowheads="1"/>
          </p:cNvSpPr>
          <p:nvPr/>
        </p:nvSpPr>
        <p:spPr bwMode="auto">
          <a:xfrm>
            <a:off x="6515100" y="42894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 1882</a:t>
            </a:r>
          </a:p>
        </p:txBody>
      </p:sp>
      <p:sp>
        <p:nvSpPr>
          <p:cNvPr id="22644" name="Text Box 116"/>
          <p:cNvSpPr txBox="1">
            <a:spLocks noChangeArrowheads="1"/>
          </p:cNvSpPr>
          <p:nvPr/>
        </p:nvSpPr>
        <p:spPr bwMode="auto">
          <a:xfrm>
            <a:off x="6515100" y="48990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 1389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225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25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2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2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22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2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22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2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2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9" grpId="0"/>
      <p:bldP spid="22640" grpId="0"/>
      <p:bldP spid="22641" grpId="0"/>
      <p:bldP spid="22642" grpId="0"/>
      <p:bldP spid="22643" grpId="0"/>
      <p:bldP spid="226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84026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latin typeface="Times New Roman" pitchFamily="18" charset="0"/>
              </a:rPr>
              <a:t> </a:t>
            </a:r>
          </a:p>
          <a:p>
            <a:pPr algn="ctr"/>
            <a:r>
              <a:rPr lang="en-US" sz="2400" b="1" u="sng">
                <a:solidFill>
                  <a:srgbClr val="FF3300"/>
                </a:solidFill>
                <a:latin typeface="Times New Roman" pitchFamily="18" charset="0"/>
              </a:rPr>
              <a:t>Toán:</a:t>
            </a:r>
          </a:p>
          <a:p>
            <a:pPr algn="ctr"/>
            <a:endParaRPr lang="en-US" sz="2400" b="1" u="sng">
              <a:solidFill>
                <a:srgbClr val="FF3300"/>
              </a:solidFill>
              <a:latin typeface="Times New Roman" pitchFamily="18" charset="0"/>
            </a:endParaRPr>
          </a:p>
          <a:p>
            <a:pPr algn="ctr"/>
            <a:r>
              <a:rPr lang="en-US" sz="2400" b="1">
                <a:latin typeface="Times New Roman" pitchFamily="18" charset="0"/>
              </a:rPr>
              <a:t>ÔN TẬP VỀ TÌM HAI SỐ KHI BIẾT </a:t>
            </a:r>
          </a:p>
          <a:p>
            <a:pPr algn="ctr"/>
            <a:r>
              <a:rPr lang="en-US" sz="2400" b="1">
                <a:latin typeface="Times New Roman" pitchFamily="18" charset="0"/>
              </a:rPr>
              <a:t>TỔNG VÀ HIỆU CỦA HAI SỐ ĐÓ</a:t>
            </a:r>
            <a:endParaRPr lang="en-US" sz="2800">
              <a:latin typeface="Times New Roman" pitchFamily="18" charset="0"/>
            </a:endParaRPr>
          </a:p>
          <a:p>
            <a:endParaRPr lang="en-US" sz="2800"/>
          </a:p>
          <a:p>
            <a:r>
              <a:rPr lang="en-US" sz="2800">
                <a:solidFill>
                  <a:srgbClr val="000099"/>
                </a:solidFill>
              </a:rPr>
              <a:t>+ Nêu cách tìm hai số khi biết tổng và hiệu của chúng?</a:t>
            </a:r>
          </a:p>
          <a:p>
            <a:endParaRPr lang="en-US" sz="2800">
              <a:solidFill>
                <a:srgbClr val="000099"/>
              </a:solidFill>
            </a:endParaRPr>
          </a:p>
          <a:p>
            <a:endParaRPr lang="en-US" sz="2800">
              <a:solidFill>
                <a:srgbClr val="000099"/>
              </a:solidFill>
            </a:endParaRPr>
          </a:p>
          <a:p>
            <a:endParaRPr lang="en-US" sz="2800">
              <a:solidFill>
                <a:srgbClr val="000099"/>
              </a:solidFill>
            </a:endParaRPr>
          </a:p>
          <a:p>
            <a:endParaRPr lang="en-US" sz="2800">
              <a:solidFill>
                <a:srgbClr val="000099"/>
              </a:solidFill>
            </a:endParaRPr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 sz="2800">
              <a:latin typeface=".VnTime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190750" y="3186113"/>
            <a:ext cx="4286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solidFill>
                  <a:srgbClr val="FF3300"/>
                </a:solidFill>
              </a:rPr>
              <a:t>Ghi nhớ</a:t>
            </a:r>
            <a:r>
              <a:rPr lang="en-US" sz="2800" b="1">
                <a:solidFill>
                  <a:srgbClr val="FF3300"/>
                </a:solidFill>
              </a:rPr>
              <a:t>: 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905000" y="3832225"/>
            <a:ext cx="5181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/>
              <a:t>Số bé = ( Tổng - hiệu) : 2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1905000" y="5038725"/>
            <a:ext cx="51816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/>
              <a:t>Số lớn = ( Tổng + hiệu) :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nimBg="1"/>
      <p:bldP spid="51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72707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i="1">
                <a:latin typeface="Times New Roman" pitchFamily="18" charset="0"/>
              </a:rPr>
              <a:t>Thứ …, ngày … tháng … năm 20…</a:t>
            </a:r>
          </a:p>
          <a:p>
            <a:pPr algn="ctr"/>
            <a:r>
              <a:rPr lang="en-US" sz="900">
                <a:latin typeface="Times New Roman" pitchFamily="18" charset="0"/>
              </a:rPr>
              <a:t> </a:t>
            </a:r>
          </a:p>
          <a:p>
            <a:pPr algn="ctr"/>
            <a:r>
              <a:rPr lang="en-US" sz="2400" b="1" u="sng">
                <a:solidFill>
                  <a:srgbClr val="FF3300"/>
                </a:solidFill>
                <a:latin typeface="Times New Roman" pitchFamily="18" charset="0"/>
              </a:rPr>
              <a:t>Toán:</a:t>
            </a:r>
          </a:p>
          <a:p>
            <a:pPr algn="ctr"/>
            <a:endParaRPr lang="en-US" sz="1400" b="1" u="sng">
              <a:solidFill>
                <a:srgbClr val="FF3300"/>
              </a:solidFill>
              <a:latin typeface="Times New Roman" pitchFamily="18" charset="0"/>
            </a:endParaRPr>
          </a:p>
          <a:p>
            <a:pPr algn="ctr"/>
            <a:r>
              <a:rPr lang="en-US" sz="2400" b="1">
                <a:latin typeface="Times New Roman" pitchFamily="18" charset="0"/>
              </a:rPr>
              <a:t>ÔN TẬP VỀ TÌM HAI SỐ KHI BIẾT </a:t>
            </a:r>
          </a:p>
          <a:p>
            <a:pPr algn="ctr"/>
            <a:r>
              <a:rPr lang="en-US" sz="2400" b="1">
                <a:latin typeface="Times New Roman" pitchFamily="18" charset="0"/>
              </a:rPr>
              <a:t>TỔNG VÀ HIỆU CỦA HAI SỐ ĐÓ</a:t>
            </a:r>
            <a:endParaRPr lang="en-US" sz="2800" b="1" u="sng">
              <a:solidFill>
                <a:srgbClr val="000099"/>
              </a:solidFill>
              <a:latin typeface="Times New Roman" pitchFamily="18" charset="0"/>
            </a:endParaRPr>
          </a:p>
          <a:p>
            <a:endParaRPr lang="en-US" sz="600">
              <a:solidFill>
                <a:srgbClr val="000099"/>
              </a:solidFill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en-US" sz="2800" u="sng">
                <a:solidFill>
                  <a:srgbClr val="FF3300"/>
                </a:solidFill>
                <a:latin typeface="Times New Roman" pitchFamily="18" charset="0"/>
              </a:rPr>
              <a:t>Bài tập 2</a:t>
            </a:r>
            <a:r>
              <a:rPr lang="en-US" sz="2800">
                <a:solidFill>
                  <a:srgbClr val="FF3300"/>
                </a:solidFill>
                <a:latin typeface="Times New Roman" pitchFamily="18" charset="0"/>
              </a:rPr>
              <a:t>:</a:t>
            </a:r>
            <a:r>
              <a:rPr lang="en-US" sz="2800">
                <a:solidFill>
                  <a:srgbClr val="000099"/>
                </a:solidFill>
              </a:rPr>
              <a:t> </a:t>
            </a:r>
          </a:p>
          <a:p>
            <a:r>
              <a:rPr lang="en-US" sz="2800">
                <a:solidFill>
                  <a:srgbClr val="000099"/>
                </a:solidFill>
                <a:latin typeface="Times New Roman" pitchFamily="18" charset="0"/>
              </a:rPr>
              <a:t>H</a:t>
            </a:r>
            <a:r>
              <a:rPr lang="en-US" sz="2800">
                <a:solidFill>
                  <a:srgbClr val="000099"/>
                </a:solidFill>
              </a:rPr>
              <a:t>ai đội trồng rừng trồng được 1375 cõy. Đội thứ nhất trồng nhiều hơn đội thứ hai 285 cõy. Hỏi mỗi đội trồng được bao nhiờu cõy?  </a:t>
            </a:r>
          </a:p>
          <a:p>
            <a:endParaRPr lang="en-US" sz="1000" u="sng">
              <a:solidFill>
                <a:srgbClr val="000099"/>
              </a:solidFill>
            </a:endParaRPr>
          </a:p>
          <a:p>
            <a:pPr>
              <a:buFontTx/>
              <a:buChar char="-"/>
            </a:pPr>
            <a:r>
              <a:rPr lang="en-US" sz="2800">
                <a:solidFill>
                  <a:srgbClr val="000099"/>
                </a:solidFill>
              </a:rPr>
              <a:t>Đọc thầm đề , túm tắt bài toỏn; </a:t>
            </a:r>
          </a:p>
          <a:p>
            <a:pPr>
              <a:buFontTx/>
              <a:buChar char="-"/>
            </a:pPr>
            <a:r>
              <a:rPr lang="en-US" sz="2800">
                <a:solidFill>
                  <a:srgbClr val="000099"/>
                </a:solidFill>
              </a:rPr>
              <a:t>Hoạt động cỏ nhõn, 1 HS làm bảng-lớp làm vở bài tập.  </a:t>
            </a:r>
          </a:p>
          <a:p>
            <a:r>
              <a:rPr lang="en-US" sz="2800">
                <a:solidFill>
                  <a:srgbClr val="000099"/>
                </a:solidFill>
              </a:rPr>
              <a:t>             ( thời gian làm bài 5 phỳt)             </a:t>
            </a:r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 sz="2800">
              <a:latin typeface=".VnTime" pitchFamily="34" charset="0"/>
            </a:endParaRPr>
          </a:p>
        </p:txBody>
      </p:sp>
      <p:sp>
        <p:nvSpPr>
          <p:cNvPr id="8198" name="TextBox 6"/>
          <p:cNvSpPr txBox="1">
            <a:spLocks noChangeArrowheads="1"/>
          </p:cNvSpPr>
          <p:nvPr/>
        </p:nvSpPr>
        <p:spPr bwMode="auto">
          <a:xfrm>
            <a:off x="304800" y="4991100"/>
            <a:ext cx="1371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solidFill>
                  <a:srgbClr val="0000CC"/>
                </a:solidFill>
              </a:rPr>
              <a:t>Tóm tắt:</a:t>
            </a:r>
          </a:p>
        </p:txBody>
      </p:sp>
      <p:sp>
        <p:nvSpPr>
          <p:cNvPr id="8199" name="TextBox 7"/>
          <p:cNvSpPr txBox="1">
            <a:spLocks noChangeArrowheads="1"/>
          </p:cNvSpPr>
          <p:nvPr/>
        </p:nvSpPr>
        <p:spPr bwMode="auto">
          <a:xfrm>
            <a:off x="1730375" y="5553075"/>
            <a:ext cx="1828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Đội thứ nhất</a:t>
            </a:r>
            <a:r>
              <a:rPr lang="en-US" sz="2000"/>
              <a:t> :</a:t>
            </a:r>
          </a:p>
        </p:txBody>
      </p:sp>
      <p:sp>
        <p:nvSpPr>
          <p:cNvPr id="8200" name="TextBox 8"/>
          <p:cNvSpPr txBox="1">
            <a:spLocks noChangeArrowheads="1"/>
          </p:cNvSpPr>
          <p:nvPr/>
        </p:nvSpPr>
        <p:spPr bwMode="auto">
          <a:xfrm>
            <a:off x="1730375" y="5911850"/>
            <a:ext cx="182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Đội thứ hai: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548063" y="5770563"/>
            <a:ext cx="3124200" cy="15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59175" y="6162675"/>
            <a:ext cx="22860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 noChangeShapeType="1"/>
          </p:cNvCxnSpPr>
          <p:nvPr/>
        </p:nvCxnSpPr>
        <p:spPr bwMode="auto">
          <a:xfrm flipH="1">
            <a:off x="3559175" y="5683250"/>
            <a:ext cx="1588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7" name="Straight Connector 16"/>
          <p:cNvCxnSpPr>
            <a:cxnSpLocks noChangeShapeType="1"/>
          </p:cNvCxnSpPr>
          <p:nvPr/>
        </p:nvCxnSpPr>
        <p:spPr bwMode="auto">
          <a:xfrm flipH="1">
            <a:off x="6683375" y="5683250"/>
            <a:ext cx="1588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8" name="Straight Connector 17"/>
          <p:cNvCxnSpPr>
            <a:cxnSpLocks noChangeShapeType="1"/>
          </p:cNvCxnSpPr>
          <p:nvPr/>
        </p:nvCxnSpPr>
        <p:spPr bwMode="auto">
          <a:xfrm flipH="1">
            <a:off x="3559175" y="6075363"/>
            <a:ext cx="1588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9" name="Straight Connector 18"/>
          <p:cNvCxnSpPr>
            <a:cxnSpLocks noChangeShapeType="1"/>
          </p:cNvCxnSpPr>
          <p:nvPr/>
        </p:nvCxnSpPr>
        <p:spPr bwMode="auto">
          <a:xfrm flipH="1">
            <a:off x="5845175" y="6086475"/>
            <a:ext cx="1588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 flipH="1">
            <a:off x="5845175" y="5749925"/>
            <a:ext cx="1588" cy="381000"/>
          </a:xfrm>
          <a:prstGeom prst="line">
            <a:avLst/>
          </a:prstGeom>
          <a:noFill/>
          <a:ln w="19050" algn="ctr">
            <a:solidFill>
              <a:srgbClr val="000000"/>
            </a:solidFill>
            <a:prstDash val="dash"/>
            <a:round/>
            <a:headEnd/>
            <a:tailEnd/>
          </a:ln>
        </p:spPr>
      </p:cxnSp>
      <p:sp>
        <p:nvSpPr>
          <p:cNvPr id="8208" name="AutoShape 19"/>
          <p:cNvSpPr>
            <a:spLocks/>
          </p:cNvSpPr>
          <p:nvPr/>
        </p:nvSpPr>
        <p:spPr bwMode="auto">
          <a:xfrm rot="5400000" flipV="1">
            <a:off x="4974432" y="4039394"/>
            <a:ext cx="304800" cy="3113087"/>
          </a:xfrm>
          <a:prstGeom prst="leftBrace">
            <a:avLst>
              <a:gd name="adj1" fmla="val 193064"/>
              <a:gd name="adj2" fmla="val 49491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209" name="AutoShape 18"/>
          <p:cNvSpPr>
            <a:spLocks/>
          </p:cNvSpPr>
          <p:nvPr/>
        </p:nvSpPr>
        <p:spPr bwMode="auto">
          <a:xfrm rot="-5400000">
            <a:off x="6188075" y="5481638"/>
            <a:ext cx="152400" cy="838200"/>
          </a:xfrm>
          <a:prstGeom prst="leftBrace">
            <a:avLst>
              <a:gd name="adj1" fmla="val 140097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210" name="AutoShape 22"/>
          <p:cNvSpPr>
            <a:spLocks/>
          </p:cNvSpPr>
          <p:nvPr/>
        </p:nvSpPr>
        <p:spPr bwMode="auto">
          <a:xfrm rot="10800000">
            <a:off x="6845300" y="5421313"/>
            <a:ext cx="152400" cy="914400"/>
          </a:xfrm>
          <a:prstGeom prst="leftBrace">
            <a:avLst>
              <a:gd name="adj1" fmla="val 38083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8211" name="TextBox 29"/>
          <p:cNvSpPr txBox="1">
            <a:spLocks noChangeArrowheads="1"/>
          </p:cNvSpPr>
          <p:nvPr/>
        </p:nvSpPr>
        <p:spPr bwMode="auto">
          <a:xfrm>
            <a:off x="5965825" y="5934075"/>
            <a:ext cx="990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285 cây</a:t>
            </a:r>
          </a:p>
        </p:txBody>
      </p:sp>
      <p:sp>
        <p:nvSpPr>
          <p:cNvPr id="8212" name="TextBox 30"/>
          <p:cNvSpPr txBox="1">
            <a:spLocks noChangeArrowheads="1"/>
          </p:cNvSpPr>
          <p:nvPr/>
        </p:nvSpPr>
        <p:spPr bwMode="auto">
          <a:xfrm>
            <a:off x="7010400" y="5676900"/>
            <a:ext cx="1622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1375 cây</a:t>
            </a:r>
          </a:p>
        </p:txBody>
      </p:sp>
      <p:sp>
        <p:nvSpPr>
          <p:cNvPr id="8213" name="AutoShape 18"/>
          <p:cNvSpPr>
            <a:spLocks/>
          </p:cNvSpPr>
          <p:nvPr/>
        </p:nvSpPr>
        <p:spPr bwMode="auto">
          <a:xfrm rot="-5400000">
            <a:off x="4582319" y="5171282"/>
            <a:ext cx="228600" cy="2297112"/>
          </a:xfrm>
          <a:prstGeom prst="leftBrace">
            <a:avLst>
              <a:gd name="adj1" fmla="val 140122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214" name="TextBox 32"/>
          <p:cNvSpPr txBox="1">
            <a:spLocks noChangeArrowheads="1"/>
          </p:cNvSpPr>
          <p:nvPr/>
        </p:nvSpPr>
        <p:spPr bwMode="auto">
          <a:xfrm>
            <a:off x="4441825" y="636905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? cây</a:t>
            </a:r>
          </a:p>
        </p:txBody>
      </p:sp>
      <p:sp>
        <p:nvSpPr>
          <p:cNvPr id="8215" name="TextBox 33"/>
          <p:cNvSpPr txBox="1">
            <a:spLocks noChangeArrowheads="1"/>
          </p:cNvSpPr>
          <p:nvPr/>
        </p:nvSpPr>
        <p:spPr bwMode="auto">
          <a:xfrm>
            <a:off x="4778375" y="5138738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? cây</a:t>
            </a:r>
          </a:p>
        </p:txBody>
      </p:sp>
      <p:cxnSp>
        <p:nvCxnSpPr>
          <p:cNvPr id="2" name="Straight Connector 16"/>
          <p:cNvCxnSpPr>
            <a:cxnSpLocks noChangeShapeType="1"/>
          </p:cNvCxnSpPr>
          <p:nvPr/>
        </p:nvCxnSpPr>
        <p:spPr bwMode="auto">
          <a:xfrm flipH="1">
            <a:off x="6705600" y="5688013"/>
            <a:ext cx="1588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3" name="AutoShape 18"/>
          <p:cNvSpPr>
            <a:spLocks/>
          </p:cNvSpPr>
          <p:nvPr/>
        </p:nvSpPr>
        <p:spPr bwMode="auto">
          <a:xfrm rot="-5400000">
            <a:off x="6210300" y="5486400"/>
            <a:ext cx="152400" cy="838200"/>
          </a:xfrm>
          <a:prstGeom prst="leftBrace">
            <a:avLst>
              <a:gd name="adj1" fmla="val 140097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cxnSp>
        <p:nvCxnSpPr>
          <p:cNvPr id="4" name="Straight Connector 16"/>
          <p:cNvCxnSpPr>
            <a:cxnSpLocks noChangeShapeType="1"/>
          </p:cNvCxnSpPr>
          <p:nvPr/>
        </p:nvCxnSpPr>
        <p:spPr bwMode="auto">
          <a:xfrm flipH="1">
            <a:off x="6705600" y="5676900"/>
            <a:ext cx="1588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5" name="AutoShape 19"/>
          <p:cNvSpPr>
            <a:spLocks/>
          </p:cNvSpPr>
          <p:nvPr/>
        </p:nvSpPr>
        <p:spPr bwMode="auto">
          <a:xfrm rot="5400000" flipV="1">
            <a:off x="4985544" y="4044156"/>
            <a:ext cx="304800" cy="3113088"/>
          </a:xfrm>
          <a:prstGeom prst="leftBrace">
            <a:avLst>
              <a:gd name="adj1" fmla="val 193064"/>
              <a:gd name="adj2" fmla="val 49491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cxnSp>
        <p:nvCxnSpPr>
          <p:cNvPr id="6" name="Straight Connector 16"/>
          <p:cNvCxnSpPr>
            <a:cxnSpLocks noChangeShapeType="1"/>
          </p:cNvCxnSpPr>
          <p:nvPr/>
        </p:nvCxnSpPr>
        <p:spPr bwMode="auto">
          <a:xfrm flipH="1">
            <a:off x="6716713" y="5681663"/>
            <a:ext cx="1587" cy="1524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71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71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1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10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1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1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1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1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1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1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  <p:bldP spid="8199" grpId="0"/>
      <p:bldP spid="8200" grpId="0"/>
      <p:bldP spid="8208" grpId="0" animBg="1"/>
      <p:bldP spid="8209" grpId="0" animBg="1"/>
      <p:bldP spid="8210" grpId="0" animBg="1"/>
      <p:bldP spid="8211" grpId="0"/>
      <p:bldP spid="8212" grpId="0"/>
      <p:bldP spid="8213" grpId="0" animBg="1"/>
      <p:bldP spid="8214" grpId="0"/>
      <p:bldP spid="8215" grpId="0"/>
      <p:bldP spid="3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95424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i="1">
                <a:latin typeface="Times New Roman" pitchFamily="18" charset="0"/>
              </a:rPr>
              <a:t>Thứ …, ngày … tháng … năm 20…</a:t>
            </a:r>
          </a:p>
          <a:p>
            <a:pPr algn="ctr"/>
            <a:r>
              <a:rPr lang="en-US" sz="2400">
                <a:latin typeface="Times New Roman" pitchFamily="18" charset="0"/>
              </a:rPr>
              <a:t> </a:t>
            </a:r>
          </a:p>
          <a:p>
            <a:pPr algn="ctr"/>
            <a:r>
              <a:rPr lang="en-US" sz="2400" b="1" u="sng">
                <a:solidFill>
                  <a:srgbClr val="FF3300"/>
                </a:solidFill>
                <a:latin typeface="Times New Roman" pitchFamily="18" charset="0"/>
              </a:rPr>
              <a:t>Toán:</a:t>
            </a:r>
          </a:p>
          <a:p>
            <a:pPr algn="ctr"/>
            <a:endParaRPr lang="en-US" sz="2400" b="1" u="sng">
              <a:solidFill>
                <a:srgbClr val="FF3300"/>
              </a:solidFill>
              <a:latin typeface="Times New Roman" pitchFamily="18" charset="0"/>
            </a:endParaRPr>
          </a:p>
          <a:p>
            <a:pPr algn="ctr"/>
            <a:r>
              <a:rPr lang="en-US" sz="2400" b="1">
                <a:latin typeface="Times New Roman" pitchFamily="18" charset="0"/>
              </a:rPr>
              <a:t>ÔN TẬP VỀ TÌM HAI SỐ KHI BIẾT </a:t>
            </a:r>
          </a:p>
          <a:p>
            <a:pPr algn="ctr"/>
            <a:r>
              <a:rPr lang="en-US" sz="2400" b="1">
                <a:latin typeface="Times New Roman" pitchFamily="18" charset="0"/>
              </a:rPr>
              <a:t>TỔNG VÀ HIỆU CỦA HAI SỐ ĐÓ</a:t>
            </a:r>
          </a:p>
          <a:p>
            <a:pPr algn="ctr"/>
            <a:endParaRPr lang="en-US" sz="2800">
              <a:solidFill>
                <a:srgbClr val="000099"/>
              </a:solidFill>
            </a:endParaRPr>
          </a:p>
          <a:p>
            <a:r>
              <a:rPr lang="en-US" sz="2800">
                <a:solidFill>
                  <a:srgbClr val="000099"/>
                </a:solidFill>
              </a:rPr>
              <a:t>+</a:t>
            </a:r>
            <a:r>
              <a:rPr lang="en-US" sz="2800">
                <a:solidFill>
                  <a:srgbClr val="000099"/>
                </a:solidFill>
                <a:latin typeface="Times New Roman" pitchFamily="18" charset="0"/>
              </a:rPr>
              <a:t>N</a:t>
            </a:r>
            <a:r>
              <a:rPr lang="en-US" sz="2800">
                <a:solidFill>
                  <a:srgbClr val="000099"/>
                </a:solidFill>
              </a:rPr>
              <a:t>ờu cỏc cỏch giải bài toỏn tỡm hai số khi biết tổng và hiệu của chỳng. </a:t>
            </a:r>
          </a:p>
          <a:p>
            <a:r>
              <a:rPr lang="en-US" sz="2800" b="1">
                <a:solidFill>
                  <a:srgbClr val="000099"/>
                </a:solidFill>
              </a:rPr>
              <a:t>* </a:t>
            </a:r>
            <a:r>
              <a:rPr lang="en-US" sz="2800" b="1" u="sng">
                <a:solidFill>
                  <a:srgbClr val="000099"/>
                </a:solidFill>
                <a:latin typeface="Times New Roman" pitchFamily="18" charset="0"/>
              </a:rPr>
              <a:t>C</a:t>
            </a:r>
            <a:r>
              <a:rPr lang="en-US" sz="2800" b="1" u="sng">
                <a:solidFill>
                  <a:srgbClr val="000099"/>
                </a:solidFill>
              </a:rPr>
              <a:t>ỏch 1:</a:t>
            </a:r>
          </a:p>
          <a:p>
            <a:pPr>
              <a:buFontTx/>
              <a:buChar char="-"/>
            </a:pPr>
            <a:r>
              <a:rPr lang="en-US" sz="2800">
                <a:solidFill>
                  <a:srgbClr val="000099"/>
                </a:solidFill>
              </a:rPr>
              <a:t> </a:t>
            </a:r>
            <a:r>
              <a:rPr lang="en-US" sz="2800">
                <a:solidFill>
                  <a:srgbClr val="000099"/>
                </a:solidFill>
                <a:latin typeface="Times New Roman" pitchFamily="18" charset="0"/>
              </a:rPr>
              <a:t>Tìm số bé:           Số bé = ( Tổng – hiệu ) : 2  </a:t>
            </a:r>
          </a:p>
          <a:p>
            <a:pPr>
              <a:buFontTx/>
              <a:buChar char="-"/>
            </a:pPr>
            <a:r>
              <a:rPr lang="en-US" sz="2800">
                <a:solidFill>
                  <a:srgbClr val="000099"/>
                </a:solidFill>
                <a:latin typeface="Times New Roman" pitchFamily="18" charset="0"/>
              </a:rPr>
              <a:t> Tìm số lớn:         Số lớn = số bé + hiệu </a:t>
            </a:r>
          </a:p>
          <a:p>
            <a:r>
              <a:rPr lang="en-US" sz="2800" b="1">
                <a:solidFill>
                  <a:srgbClr val="000099"/>
                </a:solidFill>
                <a:latin typeface="Times New Roman" pitchFamily="18" charset="0"/>
              </a:rPr>
              <a:t>* </a:t>
            </a:r>
            <a:r>
              <a:rPr lang="en-US" sz="2800" b="1" u="sng">
                <a:solidFill>
                  <a:srgbClr val="000099"/>
                </a:solidFill>
                <a:latin typeface="Times New Roman" pitchFamily="18" charset="0"/>
              </a:rPr>
              <a:t>Cách 2:</a:t>
            </a:r>
          </a:p>
          <a:p>
            <a:r>
              <a:rPr lang="en-US" sz="2800">
                <a:solidFill>
                  <a:srgbClr val="000099"/>
                </a:solidFill>
                <a:latin typeface="Times New Roman" pitchFamily="18" charset="0"/>
              </a:rPr>
              <a:t> Tìm số lớn:          Số lớn = ( Tổng + hiệu ) : 2  </a:t>
            </a:r>
          </a:p>
          <a:p>
            <a:r>
              <a:rPr lang="en-US" sz="2800">
                <a:solidFill>
                  <a:srgbClr val="000099"/>
                </a:solidFill>
                <a:latin typeface="Times New Roman" pitchFamily="18" charset="0"/>
              </a:rPr>
              <a:t> Tìm số bé:           Số bé = số lớn - hiệu </a:t>
            </a:r>
          </a:p>
          <a:p>
            <a:pPr>
              <a:buFontTx/>
              <a:buChar char="-"/>
            </a:pPr>
            <a:endParaRPr lang="en-US" sz="2800">
              <a:solidFill>
                <a:srgbClr val="000099"/>
              </a:solidFill>
              <a:latin typeface="Times New Roman" pitchFamily="18" charset="0"/>
            </a:endParaRPr>
          </a:p>
          <a:p>
            <a:pPr>
              <a:buFontTx/>
              <a:buChar char="-"/>
            </a:pPr>
            <a:endParaRPr lang="en-US" sz="2800">
              <a:solidFill>
                <a:srgbClr val="000099"/>
              </a:solidFill>
              <a:latin typeface="Times New Roman" pitchFamily="18" charset="0"/>
            </a:endParaRPr>
          </a:p>
          <a:p>
            <a:pPr>
              <a:buFontTx/>
              <a:buChar char="-"/>
            </a:pPr>
            <a:endParaRPr lang="en-US" sz="2800">
              <a:solidFill>
                <a:srgbClr val="000099"/>
              </a:solidFill>
              <a:latin typeface="Times New Roman" pitchFamily="18" charset="0"/>
            </a:endParaRPr>
          </a:p>
          <a:p>
            <a:endParaRPr lang="en-US" sz="2800">
              <a:solidFill>
                <a:srgbClr val="000099"/>
              </a:solidFill>
              <a:latin typeface="Times New Roman" pitchFamily="18" charset="0"/>
            </a:endParaRPr>
          </a:p>
          <a:p>
            <a:endParaRPr lang="en-US" sz="2800">
              <a:solidFill>
                <a:srgbClr val="000099"/>
              </a:solidFill>
              <a:latin typeface="Times New Roman" pitchFamily="18" charset="0"/>
            </a:endParaRPr>
          </a:p>
          <a:p>
            <a:endParaRPr lang="en-US" sz="2800">
              <a:solidFill>
                <a:srgbClr val="000099"/>
              </a:solidFill>
              <a:latin typeface="Times New Roman" pitchFamily="18" charset="0"/>
            </a:endParaRPr>
          </a:p>
          <a:p>
            <a:pPr>
              <a:buFontTx/>
              <a:buChar char="-"/>
            </a:pPr>
            <a:endParaRPr lang="en-US" sz="2800">
              <a:solidFill>
                <a:srgbClr val="000099"/>
              </a:solidFill>
              <a:latin typeface="Times New Roman" pitchFamily="18" charset="0"/>
            </a:endParaRPr>
          </a:p>
          <a:p>
            <a:pPr>
              <a:buFontTx/>
              <a:buChar char="-"/>
            </a:pPr>
            <a:endParaRPr lang="en-US" sz="2800">
              <a:solidFill>
                <a:srgbClr val="0000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1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1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19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19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9326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FF3300"/>
                </a:solidFill>
                <a:latin typeface="Times New Roman" pitchFamily="18" charset="0"/>
              </a:rPr>
              <a:t>Bài tập 2:</a:t>
            </a:r>
            <a:r>
              <a:rPr lang="en-US" sz="2800"/>
              <a:t>                                    </a:t>
            </a:r>
            <a:r>
              <a:rPr lang="en-US" sz="2800" b="1" u="sng">
                <a:solidFill>
                  <a:srgbClr val="000099"/>
                </a:solidFill>
              </a:rPr>
              <a:t>Giải: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</a:rPr>
              <a:t>                 </a:t>
            </a:r>
            <a:r>
              <a:rPr lang="en-US" sz="2800" b="1" i="1">
                <a:solidFill>
                  <a:srgbClr val="000099"/>
                </a:solidFill>
              </a:rPr>
              <a:t>Số cây </a:t>
            </a:r>
            <a:r>
              <a:rPr lang="vi-VN" sz="2800" b="1" i="1">
                <a:solidFill>
                  <a:srgbClr val="000099"/>
                </a:solidFill>
              </a:rPr>
              <a:t>đ</a:t>
            </a:r>
            <a:r>
              <a:rPr lang="en-US" sz="2800" b="1" i="1">
                <a:solidFill>
                  <a:srgbClr val="000099"/>
                </a:solidFill>
              </a:rPr>
              <a:t>ội  hai trồng </a:t>
            </a:r>
            <a:r>
              <a:rPr lang="vi-VN" sz="2800" b="1" i="1">
                <a:solidFill>
                  <a:srgbClr val="000099"/>
                </a:solidFill>
              </a:rPr>
              <a:t>đư</a:t>
            </a:r>
            <a:r>
              <a:rPr lang="en-US" sz="2800" b="1" i="1">
                <a:solidFill>
                  <a:srgbClr val="000099"/>
                </a:solidFill>
              </a:rPr>
              <a:t>ợc: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</a:rPr>
              <a:t>                      ( 1375 - 285 ) : 2 = 545 ( cây)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</a:rPr>
              <a:t>                  </a:t>
            </a:r>
            <a:r>
              <a:rPr lang="en-US" sz="2800" b="1" i="1">
                <a:solidFill>
                  <a:srgbClr val="000099"/>
                </a:solidFill>
              </a:rPr>
              <a:t>Số cây </a:t>
            </a:r>
            <a:r>
              <a:rPr lang="vi-VN" sz="2800" b="1" i="1">
                <a:solidFill>
                  <a:srgbClr val="000099"/>
                </a:solidFill>
              </a:rPr>
              <a:t>đ</a:t>
            </a:r>
            <a:r>
              <a:rPr lang="en-US" sz="2800" b="1" i="1">
                <a:solidFill>
                  <a:srgbClr val="000099"/>
                </a:solidFill>
              </a:rPr>
              <a:t>ội một trồng </a:t>
            </a:r>
            <a:r>
              <a:rPr lang="vi-VN" sz="2800" b="1" i="1">
                <a:solidFill>
                  <a:srgbClr val="000099"/>
                </a:solidFill>
              </a:rPr>
              <a:t>đư</a:t>
            </a:r>
            <a:r>
              <a:rPr lang="en-US" sz="2800" b="1" i="1">
                <a:solidFill>
                  <a:srgbClr val="000099"/>
                </a:solidFill>
              </a:rPr>
              <a:t>ợc: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</a:rPr>
              <a:t>                          545 + 285 = 830 ( cây)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</a:rPr>
              <a:t>                                 </a:t>
            </a:r>
            <a:r>
              <a:rPr lang="en-US" sz="2800" b="1" i="1" u="sng">
                <a:solidFill>
                  <a:srgbClr val="000099"/>
                </a:solidFill>
              </a:rPr>
              <a:t>Đáp số:</a:t>
            </a:r>
            <a:r>
              <a:rPr lang="en-US" sz="2800">
                <a:solidFill>
                  <a:srgbClr val="000099"/>
                </a:solidFill>
              </a:rPr>
              <a:t> Đội 1:830 cây 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</a:rPr>
              <a:t>                                               Đôi 2: 545 cây  </a:t>
            </a:r>
          </a:p>
          <a:p>
            <a:pPr>
              <a:spcBef>
                <a:spcPct val="50000"/>
              </a:spcBef>
            </a:pPr>
            <a:endParaRPr lang="en-US" sz="2800">
              <a:solidFill>
                <a:srgbClr val="000099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800"/>
              <a:t>                                                                 </a:t>
            </a:r>
          </a:p>
          <a:p>
            <a:pPr>
              <a:spcBef>
                <a:spcPct val="50000"/>
              </a:spcBef>
            </a:pPr>
            <a:endParaRPr lang="en-US" sz="2800"/>
          </a:p>
          <a:p>
            <a:pPr>
              <a:spcBef>
                <a:spcPct val="50000"/>
              </a:spcBef>
            </a:pPr>
            <a:r>
              <a:rPr lang="en-US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36525" y="0"/>
            <a:ext cx="9007475" cy="60023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solidFill>
                  <a:srgbClr val="FF3300"/>
                </a:solidFill>
              </a:rPr>
              <a:t>Bài tập 3</a:t>
            </a:r>
            <a:r>
              <a:rPr lang="en-US" sz="2400">
                <a:solidFill>
                  <a:srgbClr val="000099"/>
                </a:solidFill>
              </a:rPr>
              <a:t>  </a:t>
            </a:r>
          </a:p>
          <a:p>
            <a:r>
              <a:rPr lang="en-US" sz="2400">
                <a:solidFill>
                  <a:srgbClr val="FF3300"/>
                </a:solidFill>
              </a:rPr>
              <a:t>	</a:t>
            </a:r>
            <a:r>
              <a:rPr lang="en-US" sz="2400">
                <a:solidFill>
                  <a:srgbClr val="FF3300"/>
                </a:solidFill>
                <a:latin typeface="Times New Roman" pitchFamily="18" charset="0"/>
              </a:rPr>
              <a:t>Một thửa ruộng hình chữ nhật có chu vi 530m, chiều rộng kém chiều dài 47m. Tính diện tích thửa ruộng.</a:t>
            </a:r>
            <a:r>
              <a:rPr lang="en-US" sz="2400">
                <a:solidFill>
                  <a:srgbClr val="000099"/>
                </a:solidFill>
                <a:latin typeface="Times New Roman" pitchFamily="18" charset="0"/>
              </a:rPr>
              <a:t> </a:t>
            </a:r>
          </a:p>
          <a:p>
            <a:r>
              <a:rPr lang="en-US" sz="2400">
                <a:solidFill>
                  <a:srgbClr val="000099"/>
                </a:solidFill>
                <a:latin typeface="Times New Roman" pitchFamily="18" charset="0"/>
              </a:rPr>
              <a:t>+ Đọc đề + phân tích đề bài toán:</a:t>
            </a:r>
          </a:p>
          <a:p>
            <a:endParaRPr lang="en-US" sz="2400">
              <a:solidFill>
                <a:srgbClr val="0000CC"/>
              </a:solidFill>
              <a:latin typeface="Times New Roman" pitchFamily="18" charset="0"/>
            </a:endParaRPr>
          </a:p>
          <a:p>
            <a:pPr algn="ctr"/>
            <a:r>
              <a:rPr lang="en-US" sz="2400" b="1" u="sng">
                <a:solidFill>
                  <a:srgbClr val="FF3300"/>
                </a:solidFill>
                <a:latin typeface="Times New Roman" pitchFamily="18" charset="0"/>
              </a:rPr>
              <a:t>Giải: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</a:rPr>
              <a:t> </a:t>
            </a:r>
          </a:p>
          <a:p>
            <a:r>
              <a:rPr lang="en-US" sz="2400">
                <a:solidFill>
                  <a:schemeClr val="accent2"/>
                </a:solidFill>
                <a:latin typeface="Times New Roman" pitchFamily="18" charset="0"/>
              </a:rPr>
              <a:t>                           </a:t>
            </a:r>
            <a:r>
              <a:rPr lang="en-US" sz="2400" b="1" i="1">
                <a:solidFill>
                  <a:srgbClr val="0000CC"/>
                </a:solidFill>
                <a:latin typeface="Times New Roman" pitchFamily="18" charset="0"/>
              </a:rPr>
              <a:t>Nửa chu vi của thửa ruộng:</a:t>
            </a:r>
            <a:r>
              <a:rPr lang="en-US" sz="2400">
                <a:solidFill>
                  <a:srgbClr val="0000CC"/>
                </a:solidFill>
                <a:latin typeface="Times New Roman" pitchFamily="18" charset="0"/>
              </a:rPr>
              <a:t>                 </a:t>
            </a:r>
          </a:p>
          <a:p>
            <a:r>
              <a:rPr lang="en-US" sz="2400">
                <a:solidFill>
                  <a:srgbClr val="0000CC"/>
                </a:solidFill>
                <a:latin typeface="Times New Roman" pitchFamily="18" charset="0"/>
              </a:rPr>
              <a:t>                                      530 : 2 = 265 ( m)</a:t>
            </a:r>
          </a:p>
          <a:p>
            <a:r>
              <a:rPr lang="en-US" sz="2400" b="1" i="1">
                <a:solidFill>
                  <a:srgbClr val="0000CC"/>
                </a:solidFill>
                <a:latin typeface="Times New Roman" pitchFamily="18" charset="0"/>
              </a:rPr>
              <a:t>                           Chiều rộng của thửa rộng:</a:t>
            </a:r>
          </a:p>
          <a:p>
            <a:r>
              <a:rPr lang="en-US" sz="2400">
                <a:solidFill>
                  <a:srgbClr val="0000CC"/>
                </a:solidFill>
                <a:latin typeface="Times New Roman" pitchFamily="18" charset="0"/>
              </a:rPr>
              <a:t>                                     ( 265 - 47) : 2 = 109 (m)</a:t>
            </a:r>
          </a:p>
          <a:p>
            <a:r>
              <a:rPr lang="en-US" sz="2400">
                <a:solidFill>
                  <a:srgbClr val="0000CC"/>
                </a:solidFill>
                <a:latin typeface="Times New Roman" pitchFamily="18" charset="0"/>
              </a:rPr>
              <a:t>                           </a:t>
            </a:r>
            <a:r>
              <a:rPr lang="en-US" sz="2400" b="1" i="1">
                <a:solidFill>
                  <a:srgbClr val="0000CC"/>
                </a:solidFill>
                <a:latin typeface="Times New Roman" pitchFamily="18" charset="0"/>
              </a:rPr>
              <a:t>Chiều dài của thửa ruộng</a:t>
            </a:r>
            <a:r>
              <a:rPr lang="en-US" sz="2400">
                <a:solidFill>
                  <a:srgbClr val="0000CC"/>
                </a:solidFill>
                <a:latin typeface="Times New Roman" pitchFamily="18" charset="0"/>
              </a:rPr>
              <a:t>:</a:t>
            </a:r>
          </a:p>
          <a:p>
            <a:r>
              <a:rPr lang="en-US" sz="2400">
                <a:solidFill>
                  <a:srgbClr val="0000CC"/>
                </a:solidFill>
                <a:latin typeface="Times New Roman" pitchFamily="18" charset="0"/>
              </a:rPr>
              <a:t>                                     109 + 47 =156 (m)</a:t>
            </a:r>
          </a:p>
          <a:p>
            <a:r>
              <a:rPr lang="en-US" sz="2400">
                <a:solidFill>
                  <a:srgbClr val="0000CC"/>
                </a:solidFill>
                <a:latin typeface="Times New Roman" pitchFamily="18" charset="0"/>
              </a:rPr>
              <a:t>                           </a:t>
            </a:r>
            <a:r>
              <a:rPr lang="en-US" sz="2400" b="1" i="1">
                <a:solidFill>
                  <a:srgbClr val="0000CC"/>
                </a:solidFill>
                <a:latin typeface="Times New Roman" pitchFamily="18" charset="0"/>
              </a:rPr>
              <a:t>Diện tích của thửa ruộng</a:t>
            </a:r>
            <a:r>
              <a:rPr lang="en-US" sz="2400">
                <a:solidFill>
                  <a:srgbClr val="0000CC"/>
                </a:solidFill>
                <a:latin typeface="Times New Roman" pitchFamily="18" charset="0"/>
              </a:rPr>
              <a:t>:</a:t>
            </a:r>
          </a:p>
          <a:p>
            <a:r>
              <a:rPr lang="en-US" sz="2400">
                <a:solidFill>
                  <a:srgbClr val="0000CC"/>
                </a:solidFill>
                <a:latin typeface="Times New Roman" pitchFamily="18" charset="0"/>
              </a:rPr>
              <a:t>                                     109 x 156 = 17004 ( m2)</a:t>
            </a:r>
          </a:p>
          <a:p>
            <a:r>
              <a:rPr lang="en-US" sz="2400">
                <a:solidFill>
                  <a:srgbClr val="0000CC"/>
                </a:solidFill>
                <a:latin typeface="Times New Roman" pitchFamily="18" charset="0"/>
              </a:rPr>
              <a:t>                                                 </a:t>
            </a:r>
            <a:r>
              <a:rPr lang="en-US" sz="2400" b="1" u="sng">
                <a:solidFill>
                  <a:srgbClr val="0000CC"/>
                </a:solidFill>
                <a:latin typeface="Times New Roman" pitchFamily="18" charset="0"/>
              </a:rPr>
              <a:t>Đáp số</a:t>
            </a:r>
            <a:r>
              <a:rPr lang="en-US" sz="2400">
                <a:solidFill>
                  <a:srgbClr val="0000CC"/>
                </a:solidFill>
                <a:latin typeface="Times New Roman" pitchFamily="18" charset="0"/>
              </a:rPr>
              <a:t>: 17004 m2</a:t>
            </a:r>
          </a:p>
          <a:p>
            <a:endParaRPr lang="en-US" sz="2400">
              <a:solidFill>
                <a:srgbClr val="0000CC"/>
              </a:solidFill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2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92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92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92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 tmFilter="0,0; .5, 1; 1, 1"/>
                                        <p:tgtEl>
                                          <p:spTgt spid="92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</TotalTime>
  <Words>559</Words>
  <Application>Microsoft Office PowerPoint</Application>
  <PresentationFormat>On-screen Show (4:3)</PresentationFormat>
  <Paragraphs>190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.VnTime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hoangkien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Cong ty HKC</dc:creator>
  <cp:lastModifiedBy>CSTeam</cp:lastModifiedBy>
  <cp:revision>59</cp:revision>
  <dcterms:created xsi:type="dcterms:W3CDTF">2009-04-24T00:23:48Z</dcterms:created>
  <dcterms:modified xsi:type="dcterms:W3CDTF">2016-06-30T02:15:53Z</dcterms:modified>
</cp:coreProperties>
</file>